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sldIdLst>
    <p:sldId id="256" r:id="rId2"/>
    <p:sldId id="267" r:id="rId3"/>
    <p:sldId id="265" r:id="rId4"/>
    <p:sldId id="257" r:id="rId5"/>
    <p:sldId id="258" r:id="rId6"/>
    <p:sldId id="259" r:id="rId7"/>
    <p:sldId id="261" r:id="rId8"/>
    <p:sldId id="262" r:id="rId9"/>
    <p:sldId id="263" r:id="rId10"/>
    <p:sldId id="264" r:id="rId11"/>
    <p:sldId id="260"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1/28/2022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7704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1/28/2022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4834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1/28/2022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10678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1/28/2022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50402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1/28/2022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62009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1/28/2022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87156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1/28/2022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20324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1/28/2022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1407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1/28/2022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4686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1/28/2022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6605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1/28/2022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55072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2.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3.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1/28/2022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59155026"/>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hyperlink" Target="https://scholar.google.com/scholar?hl=en&amp;as_sdt=0%2C5&amp;q=indoor+plants+as+a+source+of+recreation&amp;btnG=#d=gs_qabs&amp;u=%23p%3Dn_PbTPbWrZUJ" TargetMode="External" /><Relationship Id="rId2" Type="http://schemas.openxmlformats.org/officeDocument/2006/relationships/hyperlink" Target="https://scholar.google.com/scholar?hl=en&amp;as_sdt=0%2C5&amp;q=indoor+plants+as+a+source+of+income&amp;btnG=#d=gs_qabs&amp;u=%23p%3Dub8GKggKKdIJ" TargetMode="Externa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4.jpeg" /><Relationship Id="rId1" Type="http://schemas.openxmlformats.org/officeDocument/2006/relationships/slideLayout" Target="../slideLayouts/slideLayout2.xml" /><Relationship Id="rId4" Type="http://schemas.openxmlformats.org/officeDocument/2006/relationships/image" Target="../media/image6.jpeg" /></Relationships>
</file>

<file path=ppt/slides/_rels/slide4.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7.jpeg" /><Relationship Id="rId1" Type="http://schemas.openxmlformats.org/officeDocument/2006/relationships/slideLayout" Target="../slideLayouts/slideLayout2.xml" /><Relationship Id="rId4" Type="http://schemas.openxmlformats.org/officeDocument/2006/relationships/image" Target="../media/image9.jpeg" /></Relationships>
</file>

<file path=ppt/slides/_rels/slide5.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13.jpeg" /><Relationship Id="rId1" Type="http://schemas.openxmlformats.org/officeDocument/2006/relationships/slideLayout" Target="../slideLayouts/slideLayout2.xml" /><Relationship Id="rId4" Type="http://schemas.openxmlformats.org/officeDocument/2006/relationships/image" Target="../media/image15.jpeg" /></Relationships>
</file>

<file path=ppt/slides/_rels/slide8.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image" Target="../media/image17.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994C8C-55B4-F74A-AEA9-81E73F0E3147}"/>
              </a:ext>
            </a:extLst>
          </p:cNvPr>
          <p:cNvSpPr txBox="1"/>
          <p:nvPr/>
        </p:nvSpPr>
        <p:spPr>
          <a:xfrm>
            <a:off x="2750536" y="1490008"/>
            <a:ext cx="7799293" cy="1938992"/>
          </a:xfrm>
          <a:prstGeom prst="rect">
            <a:avLst/>
          </a:prstGeom>
          <a:noFill/>
        </p:spPr>
        <p:txBody>
          <a:bodyPr wrap="square">
            <a:spAutoFit/>
          </a:bodyPr>
          <a:lstStyle/>
          <a:p>
            <a:r>
              <a:rPr lang="en-US" sz="4000" b="1">
                <a:solidFill>
                  <a:schemeClr val="accent1"/>
                </a:solidFill>
              </a:rPr>
              <a:t>Indoor plantation as a</a:t>
            </a:r>
            <a:r>
              <a:rPr lang="en-GB" sz="4000" b="1">
                <a:solidFill>
                  <a:schemeClr val="accent1"/>
                </a:solidFill>
              </a:rPr>
              <a:t> </a:t>
            </a:r>
            <a:r>
              <a:rPr lang="en-US" sz="4000" b="1">
                <a:solidFill>
                  <a:schemeClr val="accent1"/>
                </a:solidFill>
              </a:rPr>
              <a:t>sources of recreation and a source of income</a:t>
            </a:r>
          </a:p>
        </p:txBody>
      </p:sp>
      <p:sp>
        <p:nvSpPr>
          <p:cNvPr id="4" name="TextBox 3">
            <a:extLst>
              <a:ext uri="{FF2B5EF4-FFF2-40B4-BE49-F238E27FC236}">
                <a16:creationId xmlns:a16="http://schemas.microsoft.com/office/drawing/2014/main" id="{3594D810-16C9-E94A-A951-44C4661D7631}"/>
              </a:ext>
            </a:extLst>
          </p:cNvPr>
          <p:cNvSpPr txBox="1"/>
          <p:nvPr/>
        </p:nvSpPr>
        <p:spPr>
          <a:xfrm>
            <a:off x="4573238" y="6311143"/>
            <a:ext cx="5590310" cy="369332"/>
          </a:xfrm>
          <a:prstGeom prst="rect">
            <a:avLst/>
          </a:prstGeom>
          <a:noFill/>
        </p:spPr>
        <p:txBody>
          <a:bodyPr wrap="square" rtlCol="0">
            <a:spAutoFit/>
          </a:bodyPr>
          <a:lstStyle/>
          <a:p>
            <a:pPr algn="l"/>
            <a:r>
              <a:rPr lang="en-GB" b="1">
                <a:solidFill>
                  <a:schemeClr val="accent1"/>
                </a:solidFill>
              </a:rPr>
              <a:t>Date of presentation – 28 July 2021</a:t>
            </a:r>
            <a:endParaRPr lang="en-US" b="1">
              <a:solidFill>
                <a:schemeClr val="accent1"/>
              </a:solidFill>
            </a:endParaRPr>
          </a:p>
        </p:txBody>
      </p:sp>
    </p:spTree>
    <p:extLst>
      <p:ext uri="{BB962C8B-B14F-4D97-AF65-F5344CB8AC3E}">
        <p14:creationId xmlns:p14="http://schemas.microsoft.com/office/powerpoint/2010/main" val="169792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29378-42CC-D94E-9F2B-F3F537E72F2A}"/>
              </a:ext>
            </a:extLst>
          </p:cNvPr>
          <p:cNvSpPr>
            <a:spLocks noGrp="1"/>
          </p:cNvSpPr>
          <p:nvPr>
            <p:ph type="title"/>
          </p:nvPr>
        </p:nvSpPr>
        <p:spPr>
          <a:xfrm>
            <a:off x="2275085" y="501864"/>
            <a:ext cx="8911687" cy="1344050"/>
          </a:xfrm>
        </p:spPr>
        <p:txBody>
          <a:bodyPr>
            <a:normAutofit/>
          </a:bodyPr>
          <a:lstStyle/>
          <a:p>
            <a:r>
              <a:rPr lang="en-GB" sz="3200" b="1">
                <a:solidFill>
                  <a:schemeClr val="accent1"/>
                </a:solidFill>
              </a:rPr>
              <a:t>Two journal articles link that we will use as a reference in our paper :</a:t>
            </a:r>
            <a:endParaRPr lang="en-US" sz="3200" b="1">
              <a:solidFill>
                <a:schemeClr val="accent1"/>
              </a:solidFill>
            </a:endParaRPr>
          </a:p>
        </p:txBody>
      </p:sp>
      <p:sp>
        <p:nvSpPr>
          <p:cNvPr id="3" name="Content Placeholder 2">
            <a:extLst>
              <a:ext uri="{FF2B5EF4-FFF2-40B4-BE49-F238E27FC236}">
                <a16:creationId xmlns:a16="http://schemas.microsoft.com/office/drawing/2014/main" id="{093DCD65-B78F-E14F-B692-E8D76B4EB3E8}"/>
              </a:ext>
            </a:extLst>
          </p:cNvPr>
          <p:cNvSpPr>
            <a:spLocks noGrp="1"/>
          </p:cNvSpPr>
          <p:nvPr>
            <p:ph idx="1"/>
          </p:nvPr>
        </p:nvSpPr>
        <p:spPr>
          <a:xfrm>
            <a:off x="2275085" y="1845914"/>
            <a:ext cx="7172041" cy="4121817"/>
          </a:xfrm>
        </p:spPr>
        <p:txBody>
          <a:bodyPr>
            <a:noAutofit/>
          </a:bodyPr>
          <a:lstStyle/>
          <a:p>
            <a:r>
              <a:rPr lang="en-GB" sz="2000" b="1">
                <a:solidFill>
                  <a:schemeClr val="accent3"/>
                </a:solidFill>
              </a:rPr>
              <a:t>Medinilla: an exotic and attractive indoor plant with great value ( link -</a:t>
            </a:r>
            <a:r>
              <a:rPr lang="en-GB" sz="2000">
                <a:hlinkClick r:id="rId2"/>
              </a:rPr>
              <a:t>https://scholar.google.com/scholar?hl=en&amp;as_sdt=0%2C5&amp;) indoor+plants+as+a+source+of+income&amp;btnG=#d=gs_qabs&amp;u=%23p%3Dub8GKggKKdIJ</a:t>
            </a:r>
            <a:r>
              <a:rPr lang="en-GB" sz="2000"/>
              <a:t> )</a:t>
            </a:r>
          </a:p>
          <a:p>
            <a:r>
              <a:rPr lang="en-GB" sz="2000" b="1">
                <a:solidFill>
                  <a:schemeClr val="accent3"/>
                </a:solidFill>
              </a:rPr>
              <a:t>The psychological benefits of indoor plants: A critical review of the experimental literature ( link – </a:t>
            </a:r>
            <a:r>
              <a:rPr lang="en-GB" sz="2000">
                <a:hlinkClick r:id="rId3"/>
              </a:rPr>
              <a:t>https://scholar.google.com/scholar?hl=en&amp;as_sdt=0%2C5&amp;q=indoor+plants+as+a+source+of+recreation&amp;btnG=#d=gs_qabs&amp;u=%23p%3Dn_PbTPbWrZUJ</a:t>
            </a:r>
            <a:r>
              <a:rPr lang="en-GB" sz="2000"/>
              <a:t>) </a:t>
            </a:r>
            <a:endParaRPr lang="en-US" sz="2000"/>
          </a:p>
        </p:txBody>
      </p:sp>
    </p:spTree>
    <p:extLst>
      <p:ext uri="{BB962C8B-B14F-4D97-AF65-F5344CB8AC3E}">
        <p14:creationId xmlns:p14="http://schemas.microsoft.com/office/powerpoint/2010/main" val="1659557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CEBD-7DB9-9248-883D-D202DE121AF9}"/>
              </a:ext>
            </a:extLst>
          </p:cNvPr>
          <p:cNvSpPr>
            <a:spLocks noGrp="1"/>
          </p:cNvSpPr>
          <p:nvPr>
            <p:ph type="title"/>
          </p:nvPr>
        </p:nvSpPr>
        <p:spPr>
          <a:xfrm>
            <a:off x="2232123" y="165012"/>
            <a:ext cx="8537750" cy="1107084"/>
          </a:xfrm>
        </p:spPr>
        <p:txBody>
          <a:bodyPr>
            <a:normAutofit fontScale="90000"/>
          </a:bodyPr>
          <a:lstStyle/>
          <a:p>
            <a:r>
              <a:rPr lang="en-GB" b="1">
                <a:solidFill>
                  <a:schemeClr val="accent1"/>
                </a:solidFill>
              </a:rPr>
              <a:t>How is the term paper is going to benefit others :</a:t>
            </a:r>
            <a:endParaRPr lang="en-US" b="1">
              <a:solidFill>
                <a:schemeClr val="accent1"/>
              </a:solidFill>
            </a:endParaRPr>
          </a:p>
        </p:txBody>
      </p:sp>
      <p:sp>
        <p:nvSpPr>
          <p:cNvPr id="3" name="Content Placeholder 2">
            <a:extLst>
              <a:ext uri="{FF2B5EF4-FFF2-40B4-BE49-F238E27FC236}">
                <a16:creationId xmlns:a16="http://schemas.microsoft.com/office/drawing/2014/main" id="{9391B233-6A9B-F144-9138-A49098B670A7}"/>
              </a:ext>
            </a:extLst>
          </p:cNvPr>
          <p:cNvSpPr>
            <a:spLocks noGrp="1"/>
          </p:cNvSpPr>
          <p:nvPr>
            <p:ph idx="1"/>
          </p:nvPr>
        </p:nvSpPr>
        <p:spPr>
          <a:xfrm>
            <a:off x="2232123" y="1272096"/>
            <a:ext cx="6190626" cy="3587552"/>
          </a:xfrm>
        </p:spPr>
        <p:txBody>
          <a:bodyPr>
            <a:noAutofit/>
          </a:bodyPr>
          <a:lstStyle/>
          <a:p>
            <a:r>
              <a:rPr lang="en-GB" sz="2400" b="1">
                <a:solidFill>
                  <a:schemeClr val="accent3"/>
                </a:solidFill>
              </a:rPr>
              <a:t>In research, it has been observed that indoor plantation can be beneficial in many ways.  Plantation is good for the environment and also a great recreation source. It reduces psychological stress and has physiological benefits. Everyone can earn money by doing indoor plantation. By doing indoor plantation, we will get a great outlook of our interior and it is also time consuming. Furthermore, the study results indicated that indoor plants are a source of recreation and income.</a:t>
            </a:r>
            <a:endParaRPr lang="en-US" sz="2400" b="1">
              <a:solidFill>
                <a:schemeClr val="accent3"/>
              </a:solidFill>
            </a:endParaRPr>
          </a:p>
        </p:txBody>
      </p:sp>
      <p:pic>
        <p:nvPicPr>
          <p:cNvPr id="4" name="Picture 4">
            <a:extLst>
              <a:ext uri="{FF2B5EF4-FFF2-40B4-BE49-F238E27FC236}">
                <a16:creationId xmlns:a16="http://schemas.microsoft.com/office/drawing/2014/main" id="{E54D6636-5961-6647-9DA5-BAA7002C8F70}"/>
              </a:ext>
            </a:extLst>
          </p:cNvPr>
          <p:cNvPicPr>
            <a:picLocks noChangeAspect="1"/>
          </p:cNvPicPr>
          <p:nvPr/>
        </p:nvPicPr>
        <p:blipFill>
          <a:blip r:embed="rId2"/>
          <a:stretch>
            <a:fillRect/>
          </a:stretch>
        </p:blipFill>
        <p:spPr>
          <a:xfrm>
            <a:off x="8533299" y="1272096"/>
            <a:ext cx="3410136" cy="5160673"/>
          </a:xfrm>
          <a:prstGeom prst="rect">
            <a:avLst/>
          </a:prstGeom>
        </p:spPr>
      </p:pic>
    </p:spTree>
    <p:extLst>
      <p:ext uri="{BB962C8B-B14F-4D97-AF65-F5344CB8AC3E}">
        <p14:creationId xmlns:p14="http://schemas.microsoft.com/office/powerpoint/2010/main" val="1658383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F765-1794-8443-9728-454EE8136CFF}"/>
              </a:ext>
            </a:extLst>
          </p:cNvPr>
          <p:cNvSpPr>
            <a:spLocks noGrp="1"/>
          </p:cNvSpPr>
          <p:nvPr>
            <p:ph type="title"/>
          </p:nvPr>
        </p:nvSpPr>
        <p:spPr>
          <a:xfrm>
            <a:off x="3304119" y="1390421"/>
            <a:ext cx="7088208" cy="2212325"/>
          </a:xfrm>
        </p:spPr>
        <p:txBody>
          <a:bodyPr>
            <a:noAutofit/>
          </a:bodyPr>
          <a:lstStyle/>
          <a:p>
            <a:r>
              <a:rPr lang="en-GB" sz="9600" b="1">
                <a:solidFill>
                  <a:schemeClr val="accent1"/>
                </a:solidFill>
              </a:rPr>
              <a:t>Thank You</a:t>
            </a:r>
            <a:endParaRPr lang="en-US" sz="9600" b="1">
              <a:solidFill>
                <a:schemeClr val="accent1"/>
              </a:solidFill>
            </a:endParaRPr>
          </a:p>
        </p:txBody>
      </p:sp>
      <p:pic>
        <p:nvPicPr>
          <p:cNvPr id="5" name="Picture 5">
            <a:extLst>
              <a:ext uri="{FF2B5EF4-FFF2-40B4-BE49-F238E27FC236}">
                <a16:creationId xmlns:a16="http://schemas.microsoft.com/office/drawing/2014/main" id="{BA08E11F-8FF9-0B4E-8D0D-0ED84380253F}"/>
              </a:ext>
            </a:extLst>
          </p:cNvPr>
          <p:cNvPicPr>
            <a:picLocks noChangeAspect="1"/>
          </p:cNvPicPr>
          <p:nvPr/>
        </p:nvPicPr>
        <p:blipFill>
          <a:blip r:embed="rId2"/>
          <a:stretch>
            <a:fillRect/>
          </a:stretch>
        </p:blipFill>
        <p:spPr>
          <a:xfrm>
            <a:off x="1466952" y="3299435"/>
            <a:ext cx="4254160" cy="2836107"/>
          </a:xfrm>
          <a:prstGeom prst="rect">
            <a:avLst/>
          </a:prstGeom>
        </p:spPr>
      </p:pic>
      <p:pic>
        <p:nvPicPr>
          <p:cNvPr id="6" name="Picture 6">
            <a:extLst>
              <a:ext uri="{FF2B5EF4-FFF2-40B4-BE49-F238E27FC236}">
                <a16:creationId xmlns:a16="http://schemas.microsoft.com/office/drawing/2014/main" id="{D22C6CB3-C104-8B4F-81E1-EBA0724FD1E6}"/>
              </a:ext>
            </a:extLst>
          </p:cNvPr>
          <p:cNvPicPr>
            <a:picLocks noChangeAspect="1"/>
          </p:cNvPicPr>
          <p:nvPr/>
        </p:nvPicPr>
        <p:blipFill>
          <a:blip r:embed="rId3"/>
          <a:stretch>
            <a:fillRect/>
          </a:stretch>
        </p:blipFill>
        <p:spPr>
          <a:xfrm>
            <a:off x="6580910" y="3268829"/>
            <a:ext cx="4714619" cy="2866713"/>
          </a:xfrm>
          <a:prstGeom prst="rect">
            <a:avLst/>
          </a:prstGeom>
        </p:spPr>
      </p:pic>
    </p:spTree>
    <p:extLst>
      <p:ext uri="{BB962C8B-B14F-4D97-AF65-F5344CB8AC3E}">
        <p14:creationId xmlns:p14="http://schemas.microsoft.com/office/powerpoint/2010/main" val="345086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1904-1CE4-0B46-B130-9B102B41B433}"/>
              </a:ext>
            </a:extLst>
          </p:cNvPr>
          <p:cNvSpPr>
            <a:spLocks noGrp="1"/>
          </p:cNvSpPr>
          <p:nvPr>
            <p:ph type="title"/>
          </p:nvPr>
        </p:nvSpPr>
        <p:spPr>
          <a:xfrm>
            <a:off x="1895771" y="743620"/>
            <a:ext cx="4827407" cy="905291"/>
          </a:xfrm>
        </p:spPr>
        <p:txBody>
          <a:bodyPr/>
          <a:lstStyle/>
          <a:p>
            <a:r>
              <a:rPr lang="en-GB" b="1">
                <a:solidFill>
                  <a:schemeClr val="accent1"/>
                </a:solidFill>
              </a:rPr>
              <a:t>Submitted to :</a:t>
            </a:r>
            <a:endParaRPr lang="en-US" b="1">
              <a:solidFill>
                <a:schemeClr val="accent1"/>
              </a:solidFill>
            </a:endParaRPr>
          </a:p>
        </p:txBody>
      </p:sp>
      <p:sp>
        <p:nvSpPr>
          <p:cNvPr id="3" name="Content Placeholder 2">
            <a:extLst>
              <a:ext uri="{FF2B5EF4-FFF2-40B4-BE49-F238E27FC236}">
                <a16:creationId xmlns:a16="http://schemas.microsoft.com/office/drawing/2014/main" id="{AECCBA90-579B-0341-B3BE-187D6C454158}"/>
              </a:ext>
            </a:extLst>
          </p:cNvPr>
          <p:cNvSpPr>
            <a:spLocks noGrp="1"/>
          </p:cNvSpPr>
          <p:nvPr>
            <p:ph idx="1"/>
          </p:nvPr>
        </p:nvSpPr>
        <p:spPr>
          <a:xfrm>
            <a:off x="2502898" y="1728587"/>
            <a:ext cx="8915400" cy="3777622"/>
          </a:xfrm>
        </p:spPr>
        <p:txBody>
          <a:bodyPr>
            <a:normAutofit/>
          </a:bodyPr>
          <a:lstStyle/>
          <a:p>
            <a:pPr marL="0" indent="0">
              <a:buNone/>
            </a:pPr>
            <a:r>
              <a:rPr lang="en-GB" sz="2400" b="1">
                <a:solidFill>
                  <a:schemeClr val="accent3"/>
                </a:solidFill>
              </a:rPr>
              <a:t>Course Instructor : Syeda Shabnam Mahmud</a:t>
            </a:r>
          </a:p>
          <a:p>
            <a:pPr marL="0" indent="0">
              <a:buNone/>
            </a:pPr>
            <a:r>
              <a:rPr lang="en-GB" sz="2400" b="1">
                <a:solidFill>
                  <a:schemeClr val="accent3"/>
                </a:solidFill>
              </a:rPr>
              <a:t>Depertment : Depertment of English </a:t>
            </a:r>
          </a:p>
          <a:p>
            <a:pPr marL="0" indent="0">
              <a:buNone/>
            </a:pPr>
            <a:r>
              <a:rPr lang="en-GB" sz="2400" b="1">
                <a:solidFill>
                  <a:schemeClr val="accent3"/>
                </a:solidFill>
              </a:rPr>
              <a:t>Course Title : Composition and Communication Skill</a:t>
            </a:r>
          </a:p>
          <a:p>
            <a:pPr marL="0" indent="0">
              <a:buNone/>
            </a:pPr>
            <a:r>
              <a:rPr lang="en-GB" sz="2400" b="1">
                <a:solidFill>
                  <a:schemeClr val="accent3"/>
                </a:solidFill>
              </a:rPr>
              <a:t>Course Code : ENG102</a:t>
            </a:r>
          </a:p>
          <a:p>
            <a:pPr marL="0" indent="0">
              <a:buNone/>
            </a:pPr>
            <a:r>
              <a:rPr lang="en-GB" sz="2400" b="1">
                <a:solidFill>
                  <a:schemeClr val="accent3"/>
                </a:solidFill>
              </a:rPr>
              <a:t>Section - 13</a:t>
            </a:r>
            <a:endParaRPr lang="en-US" sz="2400" b="1">
              <a:solidFill>
                <a:schemeClr val="accent3"/>
              </a:solidFill>
            </a:endParaRPr>
          </a:p>
        </p:txBody>
      </p:sp>
    </p:spTree>
    <p:extLst>
      <p:ext uri="{BB962C8B-B14F-4D97-AF65-F5344CB8AC3E}">
        <p14:creationId xmlns:p14="http://schemas.microsoft.com/office/powerpoint/2010/main" val="141851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7E313-7A2D-B040-9901-D6243A0EAC1A}"/>
              </a:ext>
            </a:extLst>
          </p:cNvPr>
          <p:cNvSpPr>
            <a:spLocks noGrp="1"/>
          </p:cNvSpPr>
          <p:nvPr>
            <p:ph type="title"/>
          </p:nvPr>
        </p:nvSpPr>
        <p:spPr>
          <a:xfrm>
            <a:off x="1703165" y="622595"/>
            <a:ext cx="3397127" cy="1015663"/>
          </a:xfrm>
        </p:spPr>
        <p:txBody>
          <a:bodyPr>
            <a:noAutofit/>
          </a:bodyPr>
          <a:lstStyle/>
          <a:p>
            <a:r>
              <a:rPr lang="en-GB" b="1">
                <a:solidFill>
                  <a:schemeClr val="accent1"/>
                </a:solidFill>
              </a:rPr>
              <a:t>Submitted by :</a:t>
            </a:r>
            <a:endParaRPr lang="en-US" b="1">
              <a:solidFill>
                <a:schemeClr val="accent1"/>
              </a:solidFill>
            </a:endParaRPr>
          </a:p>
        </p:txBody>
      </p:sp>
      <p:sp>
        <p:nvSpPr>
          <p:cNvPr id="4" name="TextBox 3">
            <a:extLst>
              <a:ext uri="{FF2B5EF4-FFF2-40B4-BE49-F238E27FC236}">
                <a16:creationId xmlns:a16="http://schemas.microsoft.com/office/drawing/2014/main" id="{2F00FF2B-07F6-EF4A-8875-5773B1ECF51D}"/>
              </a:ext>
            </a:extLst>
          </p:cNvPr>
          <p:cNvSpPr txBox="1"/>
          <p:nvPr/>
        </p:nvSpPr>
        <p:spPr>
          <a:xfrm>
            <a:off x="4171797" y="1860157"/>
            <a:ext cx="4857240" cy="1015663"/>
          </a:xfrm>
          <a:prstGeom prst="rect">
            <a:avLst/>
          </a:prstGeom>
          <a:noFill/>
        </p:spPr>
        <p:txBody>
          <a:bodyPr wrap="square" rtlCol="0">
            <a:spAutoFit/>
          </a:bodyPr>
          <a:lstStyle/>
          <a:p>
            <a:pPr algn="l"/>
            <a:r>
              <a:rPr lang="en-GB" sz="2000" b="1">
                <a:solidFill>
                  <a:schemeClr val="accent3"/>
                </a:solidFill>
              </a:rPr>
              <a:t>Name :Nazat Amin Khan
Depertment : Civil Engineering 
Roll: 2020-2-22-024</a:t>
            </a:r>
            <a:endParaRPr lang="en-US" sz="2000" b="1">
              <a:solidFill>
                <a:schemeClr val="accent3"/>
              </a:solidFill>
            </a:endParaRPr>
          </a:p>
        </p:txBody>
      </p:sp>
      <p:sp>
        <p:nvSpPr>
          <p:cNvPr id="7" name="TextBox 6">
            <a:extLst>
              <a:ext uri="{FF2B5EF4-FFF2-40B4-BE49-F238E27FC236}">
                <a16:creationId xmlns:a16="http://schemas.microsoft.com/office/drawing/2014/main" id="{A4BE2E9E-AE69-9C47-AF38-D2E9DE3F9EF0}"/>
              </a:ext>
            </a:extLst>
          </p:cNvPr>
          <p:cNvSpPr txBox="1"/>
          <p:nvPr/>
        </p:nvSpPr>
        <p:spPr>
          <a:xfrm>
            <a:off x="4031922" y="4872114"/>
            <a:ext cx="7308228" cy="1015663"/>
          </a:xfrm>
          <a:prstGeom prst="rect">
            <a:avLst/>
          </a:prstGeom>
          <a:noFill/>
        </p:spPr>
        <p:txBody>
          <a:bodyPr wrap="square" rtlCol="0">
            <a:spAutoFit/>
          </a:bodyPr>
          <a:lstStyle/>
          <a:p>
            <a:pPr algn="l"/>
            <a:r>
              <a:rPr lang="en-GB" sz="2000" b="1">
                <a:solidFill>
                  <a:schemeClr val="accent3"/>
                </a:solidFill>
              </a:rPr>
              <a:t>Name : Jannatul Ferdous Anika Sheikh
Depertment : Electrical and Electronics Engineering 
Roll : 2020-2-80-027</a:t>
            </a:r>
            <a:endParaRPr lang="en-US" sz="2000" b="1">
              <a:solidFill>
                <a:schemeClr val="accent3"/>
              </a:solidFill>
            </a:endParaRPr>
          </a:p>
        </p:txBody>
      </p:sp>
      <p:sp>
        <p:nvSpPr>
          <p:cNvPr id="10" name="TextBox 9">
            <a:extLst>
              <a:ext uri="{FF2B5EF4-FFF2-40B4-BE49-F238E27FC236}">
                <a16:creationId xmlns:a16="http://schemas.microsoft.com/office/drawing/2014/main" id="{5452B510-5666-0E40-8967-4544386063C4}"/>
              </a:ext>
            </a:extLst>
          </p:cNvPr>
          <p:cNvSpPr txBox="1"/>
          <p:nvPr/>
        </p:nvSpPr>
        <p:spPr>
          <a:xfrm>
            <a:off x="4031922" y="3366135"/>
            <a:ext cx="6631235" cy="1015663"/>
          </a:xfrm>
          <a:prstGeom prst="rect">
            <a:avLst/>
          </a:prstGeom>
          <a:noFill/>
        </p:spPr>
        <p:txBody>
          <a:bodyPr wrap="square" rtlCol="0">
            <a:spAutoFit/>
          </a:bodyPr>
          <a:lstStyle/>
          <a:p>
            <a:pPr algn="l"/>
            <a:r>
              <a:rPr lang="en-GB" sz="2000" b="1">
                <a:solidFill>
                  <a:schemeClr val="accent3"/>
                </a:solidFill>
              </a:rPr>
              <a:t>Name : Anika Mobashera
Depertment : Computer Science and Engineering
Roll : 2021-1-60-130</a:t>
            </a:r>
            <a:endParaRPr lang="en-US" sz="2000" b="1">
              <a:solidFill>
                <a:schemeClr val="accent3"/>
              </a:solidFill>
            </a:endParaRPr>
          </a:p>
        </p:txBody>
      </p:sp>
      <p:pic>
        <p:nvPicPr>
          <p:cNvPr id="3" name="Picture 4">
            <a:extLst>
              <a:ext uri="{FF2B5EF4-FFF2-40B4-BE49-F238E27FC236}">
                <a16:creationId xmlns:a16="http://schemas.microsoft.com/office/drawing/2014/main" id="{C1BB51C1-E241-924E-8193-B76D0DF1B78C}"/>
              </a:ext>
            </a:extLst>
          </p:cNvPr>
          <p:cNvPicPr>
            <a:picLocks noChangeAspect="1"/>
          </p:cNvPicPr>
          <p:nvPr/>
        </p:nvPicPr>
        <p:blipFill>
          <a:blip r:embed="rId2"/>
          <a:stretch>
            <a:fillRect/>
          </a:stretch>
        </p:blipFill>
        <p:spPr>
          <a:xfrm>
            <a:off x="2764176" y="1705050"/>
            <a:ext cx="1208819" cy="1208819"/>
          </a:xfrm>
          <a:prstGeom prst="rect">
            <a:avLst/>
          </a:prstGeom>
        </p:spPr>
      </p:pic>
      <p:pic>
        <p:nvPicPr>
          <p:cNvPr id="5" name="Picture 5">
            <a:extLst>
              <a:ext uri="{FF2B5EF4-FFF2-40B4-BE49-F238E27FC236}">
                <a16:creationId xmlns:a16="http://schemas.microsoft.com/office/drawing/2014/main" id="{1C573F1E-0CCE-2447-BB23-5C7B75E53B03}"/>
              </a:ext>
            </a:extLst>
          </p:cNvPr>
          <p:cNvPicPr>
            <a:picLocks noChangeAspect="1"/>
          </p:cNvPicPr>
          <p:nvPr/>
        </p:nvPicPr>
        <p:blipFill>
          <a:blip r:embed="rId3"/>
          <a:stretch>
            <a:fillRect/>
          </a:stretch>
        </p:blipFill>
        <p:spPr>
          <a:xfrm>
            <a:off x="2764175" y="3245188"/>
            <a:ext cx="1208819" cy="1208819"/>
          </a:xfrm>
          <a:prstGeom prst="rect">
            <a:avLst/>
          </a:prstGeom>
        </p:spPr>
      </p:pic>
      <p:pic>
        <p:nvPicPr>
          <p:cNvPr id="6" name="Picture 7">
            <a:extLst>
              <a:ext uri="{FF2B5EF4-FFF2-40B4-BE49-F238E27FC236}">
                <a16:creationId xmlns:a16="http://schemas.microsoft.com/office/drawing/2014/main" id="{17A0B1B1-AD47-6D4D-9042-4D4AA300023F}"/>
              </a:ext>
            </a:extLst>
          </p:cNvPr>
          <p:cNvPicPr>
            <a:picLocks noChangeAspect="1"/>
          </p:cNvPicPr>
          <p:nvPr/>
        </p:nvPicPr>
        <p:blipFill>
          <a:blip r:embed="rId4"/>
          <a:stretch>
            <a:fillRect/>
          </a:stretch>
        </p:blipFill>
        <p:spPr>
          <a:xfrm>
            <a:off x="2705249" y="4818603"/>
            <a:ext cx="1267746" cy="1267746"/>
          </a:xfrm>
          <a:prstGeom prst="rect">
            <a:avLst/>
          </a:prstGeom>
        </p:spPr>
      </p:pic>
    </p:spTree>
    <p:extLst>
      <p:ext uri="{BB962C8B-B14F-4D97-AF65-F5344CB8AC3E}">
        <p14:creationId xmlns:p14="http://schemas.microsoft.com/office/powerpoint/2010/main" val="1335685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7DC5F-1C10-A342-9FC6-3CAC11570676}"/>
              </a:ext>
            </a:extLst>
          </p:cNvPr>
          <p:cNvSpPr>
            <a:spLocks noGrp="1"/>
          </p:cNvSpPr>
          <p:nvPr>
            <p:ph idx="1"/>
          </p:nvPr>
        </p:nvSpPr>
        <p:spPr>
          <a:xfrm>
            <a:off x="1874071" y="443265"/>
            <a:ext cx="3480303" cy="516366"/>
          </a:xfrm>
        </p:spPr>
        <p:txBody>
          <a:bodyPr>
            <a:normAutofit fontScale="25000" lnSpcReduction="20000"/>
          </a:bodyPr>
          <a:lstStyle/>
          <a:p>
            <a:r>
              <a:rPr lang="en-GB" sz="12800" b="1">
                <a:solidFill>
                  <a:schemeClr val="accent1"/>
                </a:solidFill>
              </a:rPr>
              <a:t>Introduction:</a:t>
            </a:r>
            <a:r>
              <a:rPr lang="en-GB" sz="2400">
                <a:solidFill>
                  <a:schemeClr val="tx2"/>
                </a:solidFill>
              </a:rPr>
              <a:t>:</a:t>
            </a:r>
            <a:endParaRPr lang="en-US" sz="2400">
              <a:solidFill>
                <a:schemeClr val="tx2"/>
              </a:solidFill>
            </a:endParaRPr>
          </a:p>
        </p:txBody>
      </p:sp>
      <p:pic>
        <p:nvPicPr>
          <p:cNvPr id="4" name="Picture 4">
            <a:extLst>
              <a:ext uri="{FF2B5EF4-FFF2-40B4-BE49-F238E27FC236}">
                <a16:creationId xmlns:a16="http://schemas.microsoft.com/office/drawing/2014/main" id="{F1116ECE-CD76-9C40-A9D0-673CAA5AD3F7}"/>
              </a:ext>
            </a:extLst>
          </p:cNvPr>
          <p:cNvPicPr>
            <a:picLocks noChangeAspect="1"/>
          </p:cNvPicPr>
          <p:nvPr/>
        </p:nvPicPr>
        <p:blipFill>
          <a:blip r:embed="rId2"/>
          <a:stretch>
            <a:fillRect/>
          </a:stretch>
        </p:blipFill>
        <p:spPr>
          <a:xfrm>
            <a:off x="4675514" y="2561797"/>
            <a:ext cx="3152719" cy="3875357"/>
          </a:xfrm>
          <a:prstGeom prst="rect">
            <a:avLst/>
          </a:prstGeom>
        </p:spPr>
      </p:pic>
      <p:pic>
        <p:nvPicPr>
          <p:cNvPr id="10" name="Picture 10">
            <a:extLst>
              <a:ext uri="{FF2B5EF4-FFF2-40B4-BE49-F238E27FC236}">
                <a16:creationId xmlns:a16="http://schemas.microsoft.com/office/drawing/2014/main" id="{D776D015-6B3B-814C-92EF-E22F0C913231}"/>
              </a:ext>
            </a:extLst>
          </p:cNvPr>
          <p:cNvPicPr>
            <a:picLocks noChangeAspect="1"/>
          </p:cNvPicPr>
          <p:nvPr/>
        </p:nvPicPr>
        <p:blipFill>
          <a:blip r:embed="rId3"/>
          <a:stretch>
            <a:fillRect/>
          </a:stretch>
        </p:blipFill>
        <p:spPr>
          <a:xfrm>
            <a:off x="537400" y="3485212"/>
            <a:ext cx="4002216" cy="3001663"/>
          </a:xfrm>
          <a:prstGeom prst="rect">
            <a:avLst/>
          </a:prstGeom>
        </p:spPr>
      </p:pic>
      <p:sp>
        <p:nvSpPr>
          <p:cNvPr id="14" name="TextBox 13">
            <a:extLst>
              <a:ext uri="{FF2B5EF4-FFF2-40B4-BE49-F238E27FC236}">
                <a16:creationId xmlns:a16="http://schemas.microsoft.com/office/drawing/2014/main" id="{0D73DC4B-CDCC-814E-BF3E-29E4FBE6E1FF}"/>
              </a:ext>
            </a:extLst>
          </p:cNvPr>
          <p:cNvSpPr txBox="1"/>
          <p:nvPr/>
        </p:nvSpPr>
        <p:spPr>
          <a:xfrm>
            <a:off x="2267423" y="1035086"/>
            <a:ext cx="9750177" cy="1323439"/>
          </a:xfrm>
          <a:prstGeom prst="rect">
            <a:avLst/>
          </a:prstGeom>
          <a:noFill/>
        </p:spPr>
        <p:txBody>
          <a:bodyPr wrap="square">
            <a:spAutoFit/>
          </a:bodyPr>
          <a:lstStyle/>
          <a:p>
            <a:r>
              <a:rPr lang="en-GB" sz="2000" b="1" i="0">
                <a:solidFill>
                  <a:schemeClr val="accent3"/>
                </a:solidFill>
                <a:effectLst/>
                <a:latin typeface="Open Sans" panose="020B0606030504020204" pitchFamily="34" charset="0"/>
              </a:rPr>
              <a:t>Indoor plantation is a kind of plantation that is cultivated by people at indoors in places. People do this as a hobby, to keep themselves busy, as a medium of recreation and as a purpose of income. Homesick people and housewives are the main to introduce this new era of earning.</a:t>
            </a:r>
            <a:endParaRPr lang="en-US" sz="2000" b="1">
              <a:solidFill>
                <a:schemeClr val="accent3"/>
              </a:solidFill>
            </a:endParaRPr>
          </a:p>
        </p:txBody>
      </p:sp>
      <p:pic>
        <p:nvPicPr>
          <p:cNvPr id="6" name="Picture 6">
            <a:extLst>
              <a:ext uri="{FF2B5EF4-FFF2-40B4-BE49-F238E27FC236}">
                <a16:creationId xmlns:a16="http://schemas.microsoft.com/office/drawing/2014/main" id="{15825021-F134-AC44-904A-7BE7BDB207AA}"/>
              </a:ext>
            </a:extLst>
          </p:cNvPr>
          <p:cNvPicPr>
            <a:picLocks noChangeAspect="1"/>
          </p:cNvPicPr>
          <p:nvPr/>
        </p:nvPicPr>
        <p:blipFill>
          <a:blip r:embed="rId4"/>
          <a:stretch>
            <a:fillRect/>
          </a:stretch>
        </p:blipFill>
        <p:spPr>
          <a:xfrm>
            <a:off x="7964131" y="3465992"/>
            <a:ext cx="4053469" cy="3040102"/>
          </a:xfrm>
          <a:prstGeom prst="rect">
            <a:avLst/>
          </a:prstGeom>
        </p:spPr>
      </p:pic>
    </p:spTree>
    <p:extLst>
      <p:ext uri="{BB962C8B-B14F-4D97-AF65-F5344CB8AC3E}">
        <p14:creationId xmlns:p14="http://schemas.microsoft.com/office/powerpoint/2010/main" val="5587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9BA00-DAC5-CB46-807E-1E141C6C05C1}"/>
              </a:ext>
            </a:extLst>
          </p:cNvPr>
          <p:cNvSpPr>
            <a:spLocks noGrp="1"/>
          </p:cNvSpPr>
          <p:nvPr>
            <p:ph type="title"/>
          </p:nvPr>
        </p:nvSpPr>
        <p:spPr>
          <a:xfrm>
            <a:off x="1773878" y="696802"/>
            <a:ext cx="7700188" cy="1002395"/>
          </a:xfrm>
          <a:noFill/>
          <a:ln>
            <a:noFill/>
          </a:ln>
        </p:spPr>
        <p:txBody>
          <a:bodyPr/>
          <a:lstStyle/>
          <a:p>
            <a:r>
              <a:rPr lang="en-GB" b="1">
                <a:solidFill>
                  <a:schemeClr val="accent1"/>
                </a:solidFill>
              </a:rPr>
              <a:t>Justifying of choosing the topic:</a:t>
            </a:r>
            <a:endParaRPr lang="en-US" b="1">
              <a:solidFill>
                <a:schemeClr val="accent1"/>
              </a:solidFill>
            </a:endParaRPr>
          </a:p>
        </p:txBody>
      </p:sp>
      <p:sp>
        <p:nvSpPr>
          <p:cNvPr id="3" name="Content Placeholder 2">
            <a:extLst>
              <a:ext uri="{FF2B5EF4-FFF2-40B4-BE49-F238E27FC236}">
                <a16:creationId xmlns:a16="http://schemas.microsoft.com/office/drawing/2014/main" id="{B225FC89-C8B4-1B49-89D2-A714F4EE74EF}"/>
              </a:ext>
            </a:extLst>
          </p:cNvPr>
          <p:cNvSpPr>
            <a:spLocks noGrp="1"/>
          </p:cNvSpPr>
          <p:nvPr>
            <p:ph idx="1"/>
          </p:nvPr>
        </p:nvSpPr>
        <p:spPr>
          <a:xfrm>
            <a:off x="2384656" y="1879856"/>
            <a:ext cx="4473796" cy="2166488"/>
          </a:xfrm>
        </p:spPr>
        <p:txBody>
          <a:bodyPr>
            <a:normAutofit/>
          </a:bodyPr>
          <a:lstStyle/>
          <a:p>
            <a:r>
              <a:rPr lang="en-GB" sz="2400" b="1">
                <a:solidFill>
                  <a:schemeClr val="tx2"/>
                </a:solidFill>
              </a:rPr>
              <a:t>Good for environment 
‌Indoor work</a:t>
            </a:r>
          </a:p>
          <a:p>
            <a:r>
              <a:rPr lang="en-GB" sz="2400" b="1">
                <a:solidFill>
                  <a:schemeClr val="tx2"/>
                </a:solidFill>
              </a:rPr>
              <a:t>Way of recreation
‌Helps economically</a:t>
            </a:r>
            <a:endParaRPr lang="en-US" sz="2400" b="1">
              <a:solidFill>
                <a:schemeClr val="tx2"/>
              </a:solidFill>
            </a:endParaRPr>
          </a:p>
        </p:txBody>
      </p:sp>
      <p:pic>
        <p:nvPicPr>
          <p:cNvPr id="7" name="Picture 7">
            <a:extLst>
              <a:ext uri="{FF2B5EF4-FFF2-40B4-BE49-F238E27FC236}">
                <a16:creationId xmlns:a16="http://schemas.microsoft.com/office/drawing/2014/main" id="{5C645239-1E42-3540-B554-47A702F45FF0}"/>
              </a:ext>
            </a:extLst>
          </p:cNvPr>
          <p:cNvPicPr>
            <a:picLocks noChangeAspect="1"/>
          </p:cNvPicPr>
          <p:nvPr/>
        </p:nvPicPr>
        <p:blipFill>
          <a:blip r:embed="rId2"/>
          <a:stretch>
            <a:fillRect/>
          </a:stretch>
        </p:blipFill>
        <p:spPr>
          <a:xfrm>
            <a:off x="6957563" y="1781497"/>
            <a:ext cx="4366506" cy="4546470"/>
          </a:xfrm>
          <a:prstGeom prst="rect">
            <a:avLst/>
          </a:prstGeom>
        </p:spPr>
      </p:pic>
      <p:pic>
        <p:nvPicPr>
          <p:cNvPr id="9" name="Picture 9">
            <a:extLst>
              <a:ext uri="{FF2B5EF4-FFF2-40B4-BE49-F238E27FC236}">
                <a16:creationId xmlns:a16="http://schemas.microsoft.com/office/drawing/2014/main" id="{6ECB07EE-BC80-614C-B7A3-CE50B1994641}"/>
              </a:ext>
            </a:extLst>
          </p:cNvPr>
          <p:cNvPicPr>
            <a:picLocks noChangeAspect="1"/>
          </p:cNvPicPr>
          <p:nvPr/>
        </p:nvPicPr>
        <p:blipFill>
          <a:blip r:embed="rId3"/>
          <a:stretch>
            <a:fillRect/>
          </a:stretch>
        </p:blipFill>
        <p:spPr>
          <a:xfrm>
            <a:off x="2682612" y="4046344"/>
            <a:ext cx="3976995" cy="2281623"/>
          </a:xfrm>
          <a:prstGeom prst="rect">
            <a:avLst/>
          </a:prstGeom>
        </p:spPr>
      </p:pic>
    </p:spTree>
    <p:extLst>
      <p:ext uri="{BB962C8B-B14F-4D97-AF65-F5344CB8AC3E}">
        <p14:creationId xmlns:p14="http://schemas.microsoft.com/office/powerpoint/2010/main" val="207493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465E-B08A-0F45-8A64-A102D7FAD704}"/>
              </a:ext>
            </a:extLst>
          </p:cNvPr>
          <p:cNvSpPr>
            <a:spLocks noGrp="1"/>
          </p:cNvSpPr>
          <p:nvPr>
            <p:ph type="title"/>
          </p:nvPr>
        </p:nvSpPr>
        <p:spPr>
          <a:xfrm>
            <a:off x="1792701" y="240689"/>
            <a:ext cx="5378618" cy="1719856"/>
          </a:xfrm>
        </p:spPr>
        <p:txBody>
          <a:bodyPr>
            <a:normAutofit/>
          </a:bodyPr>
          <a:lstStyle/>
          <a:p>
            <a:r>
              <a:rPr lang="en-GB" b="1">
                <a:solidFill>
                  <a:schemeClr val="accent1"/>
                </a:solidFill>
              </a:rPr>
              <a:t>How would we execute our plan of research : </a:t>
            </a:r>
            <a:endParaRPr lang="en-US" b="1">
              <a:solidFill>
                <a:schemeClr val="accent1"/>
              </a:solidFill>
            </a:endParaRPr>
          </a:p>
        </p:txBody>
      </p:sp>
      <p:sp>
        <p:nvSpPr>
          <p:cNvPr id="7" name="Content Placeholder 6">
            <a:extLst>
              <a:ext uri="{FF2B5EF4-FFF2-40B4-BE49-F238E27FC236}">
                <a16:creationId xmlns:a16="http://schemas.microsoft.com/office/drawing/2014/main" id="{19E84465-CC3C-434A-8B8B-1E195126E6B5}"/>
              </a:ext>
            </a:extLst>
          </p:cNvPr>
          <p:cNvSpPr>
            <a:spLocks noGrp="1"/>
          </p:cNvSpPr>
          <p:nvPr>
            <p:ph idx="1"/>
          </p:nvPr>
        </p:nvSpPr>
        <p:spPr>
          <a:xfrm>
            <a:off x="1678606" y="1470758"/>
            <a:ext cx="6935663" cy="4818557"/>
          </a:xfrm>
        </p:spPr>
        <p:txBody>
          <a:bodyPr>
            <a:noAutofit/>
          </a:bodyPr>
          <a:lstStyle/>
          <a:p>
            <a:r>
              <a:rPr lang="en-GB" sz="2400" b="1">
                <a:solidFill>
                  <a:schemeClr val="accent3"/>
                </a:solidFill>
              </a:rPr>
              <a:t>Three members of our team will work to prepare a term paper on “indoor plantation as a source of recreation and income” Data collection is the process of assembling data from all the applicable sources and interview  to find answers to research problems, hypothesis, testing and analysis of the results. When we gather all the information, then we have to combine everything and complete our term paper. Doubts or disagreements will be discussed until full consensus is reached.</a:t>
            </a:r>
            <a:endParaRPr lang="en-US" sz="2400" b="1">
              <a:solidFill>
                <a:schemeClr val="accent3"/>
              </a:solidFill>
            </a:endParaRPr>
          </a:p>
        </p:txBody>
      </p:sp>
      <p:pic>
        <p:nvPicPr>
          <p:cNvPr id="3" name="Picture 4">
            <a:extLst>
              <a:ext uri="{FF2B5EF4-FFF2-40B4-BE49-F238E27FC236}">
                <a16:creationId xmlns:a16="http://schemas.microsoft.com/office/drawing/2014/main" id="{EDB73BF5-C2D0-B148-BBB0-630272BA61CA}"/>
              </a:ext>
            </a:extLst>
          </p:cNvPr>
          <p:cNvPicPr>
            <a:picLocks noChangeAspect="1"/>
          </p:cNvPicPr>
          <p:nvPr/>
        </p:nvPicPr>
        <p:blipFill>
          <a:blip r:embed="rId2"/>
          <a:stretch>
            <a:fillRect/>
          </a:stretch>
        </p:blipFill>
        <p:spPr>
          <a:xfrm>
            <a:off x="8801780" y="1568555"/>
            <a:ext cx="3227636" cy="4311477"/>
          </a:xfrm>
          <a:prstGeom prst="rect">
            <a:avLst/>
          </a:prstGeom>
        </p:spPr>
      </p:pic>
    </p:spTree>
    <p:extLst>
      <p:ext uri="{BB962C8B-B14F-4D97-AF65-F5344CB8AC3E}">
        <p14:creationId xmlns:p14="http://schemas.microsoft.com/office/powerpoint/2010/main" val="3974593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2857-66D7-7F47-9C80-5F1AD5FBD473}"/>
              </a:ext>
            </a:extLst>
          </p:cNvPr>
          <p:cNvSpPr>
            <a:spLocks noGrp="1"/>
          </p:cNvSpPr>
          <p:nvPr>
            <p:ph type="title"/>
          </p:nvPr>
        </p:nvSpPr>
        <p:spPr>
          <a:xfrm>
            <a:off x="2091718" y="550762"/>
            <a:ext cx="6526625" cy="916190"/>
          </a:xfrm>
        </p:spPr>
        <p:txBody>
          <a:bodyPr/>
          <a:lstStyle/>
          <a:p>
            <a:r>
              <a:rPr lang="en-GB" b="1">
                <a:solidFill>
                  <a:schemeClr val="accent1"/>
                </a:solidFill>
              </a:rPr>
              <a:t>Reserch Question :</a:t>
            </a:r>
            <a:endParaRPr lang="en-US" b="1">
              <a:solidFill>
                <a:schemeClr val="accent1"/>
              </a:solidFill>
            </a:endParaRPr>
          </a:p>
        </p:txBody>
      </p:sp>
      <p:sp>
        <p:nvSpPr>
          <p:cNvPr id="3" name="Content Placeholder 2">
            <a:extLst>
              <a:ext uri="{FF2B5EF4-FFF2-40B4-BE49-F238E27FC236}">
                <a16:creationId xmlns:a16="http://schemas.microsoft.com/office/drawing/2014/main" id="{70C4991F-43CD-3A44-8857-3C0B30AE3D1A}"/>
              </a:ext>
            </a:extLst>
          </p:cNvPr>
          <p:cNvSpPr>
            <a:spLocks noGrp="1"/>
          </p:cNvSpPr>
          <p:nvPr>
            <p:ph idx="1"/>
          </p:nvPr>
        </p:nvSpPr>
        <p:spPr>
          <a:xfrm>
            <a:off x="2348100" y="1327415"/>
            <a:ext cx="9610938" cy="2499522"/>
          </a:xfrm>
        </p:spPr>
        <p:txBody>
          <a:bodyPr>
            <a:normAutofit/>
          </a:bodyPr>
          <a:lstStyle/>
          <a:p>
            <a:r>
              <a:rPr lang="en-GB" sz="2400" b="1">
                <a:solidFill>
                  <a:schemeClr val="accent3"/>
                </a:solidFill>
              </a:rPr>
              <a:t>Which plants are good for indoor plantations?
‌How can anybody profit economically from indoor plants?
‌How can indoor plants reduce psychological stress and can work as a source of recreation? </a:t>
            </a:r>
            <a:endParaRPr lang="en-US" sz="2400" b="1">
              <a:solidFill>
                <a:schemeClr val="accent3"/>
              </a:solidFill>
            </a:endParaRPr>
          </a:p>
        </p:txBody>
      </p:sp>
      <p:pic>
        <p:nvPicPr>
          <p:cNvPr id="4" name="Picture 4">
            <a:extLst>
              <a:ext uri="{FF2B5EF4-FFF2-40B4-BE49-F238E27FC236}">
                <a16:creationId xmlns:a16="http://schemas.microsoft.com/office/drawing/2014/main" id="{0495763E-EEA8-5442-BFA2-C314B242D415}"/>
              </a:ext>
            </a:extLst>
          </p:cNvPr>
          <p:cNvPicPr>
            <a:picLocks noChangeAspect="1"/>
          </p:cNvPicPr>
          <p:nvPr/>
        </p:nvPicPr>
        <p:blipFill>
          <a:blip r:embed="rId2"/>
          <a:stretch>
            <a:fillRect/>
          </a:stretch>
        </p:blipFill>
        <p:spPr>
          <a:xfrm>
            <a:off x="1577421" y="3687399"/>
            <a:ext cx="2827660" cy="3091616"/>
          </a:xfrm>
          <a:prstGeom prst="rect">
            <a:avLst/>
          </a:prstGeom>
        </p:spPr>
      </p:pic>
      <p:pic>
        <p:nvPicPr>
          <p:cNvPr id="5" name="Picture 5">
            <a:extLst>
              <a:ext uri="{FF2B5EF4-FFF2-40B4-BE49-F238E27FC236}">
                <a16:creationId xmlns:a16="http://schemas.microsoft.com/office/drawing/2014/main" id="{A7AF6D5A-8529-964E-9FFE-107D03034EC7}"/>
              </a:ext>
            </a:extLst>
          </p:cNvPr>
          <p:cNvPicPr>
            <a:picLocks noChangeAspect="1"/>
          </p:cNvPicPr>
          <p:nvPr/>
        </p:nvPicPr>
        <p:blipFill>
          <a:blip r:embed="rId3"/>
          <a:stretch>
            <a:fillRect/>
          </a:stretch>
        </p:blipFill>
        <p:spPr>
          <a:xfrm>
            <a:off x="4653981" y="3749983"/>
            <a:ext cx="3170246" cy="3029032"/>
          </a:xfrm>
          <a:prstGeom prst="rect">
            <a:avLst/>
          </a:prstGeom>
        </p:spPr>
      </p:pic>
      <p:pic>
        <p:nvPicPr>
          <p:cNvPr id="6" name="Picture 6">
            <a:extLst>
              <a:ext uri="{FF2B5EF4-FFF2-40B4-BE49-F238E27FC236}">
                <a16:creationId xmlns:a16="http://schemas.microsoft.com/office/drawing/2014/main" id="{D1A0E630-7C79-7B45-8893-8BB993A989E9}"/>
              </a:ext>
            </a:extLst>
          </p:cNvPr>
          <p:cNvPicPr>
            <a:picLocks noChangeAspect="1"/>
          </p:cNvPicPr>
          <p:nvPr/>
        </p:nvPicPr>
        <p:blipFill>
          <a:blip r:embed="rId4"/>
          <a:stretch>
            <a:fillRect/>
          </a:stretch>
        </p:blipFill>
        <p:spPr>
          <a:xfrm>
            <a:off x="8073128" y="3687399"/>
            <a:ext cx="3837160" cy="3091616"/>
          </a:xfrm>
          <a:prstGeom prst="rect">
            <a:avLst/>
          </a:prstGeom>
        </p:spPr>
      </p:pic>
    </p:spTree>
    <p:extLst>
      <p:ext uri="{BB962C8B-B14F-4D97-AF65-F5344CB8AC3E}">
        <p14:creationId xmlns:p14="http://schemas.microsoft.com/office/powerpoint/2010/main" val="2972051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9B7D-299C-B14B-A549-D193BA62E5DB}"/>
              </a:ext>
            </a:extLst>
          </p:cNvPr>
          <p:cNvSpPr>
            <a:spLocks noGrp="1"/>
          </p:cNvSpPr>
          <p:nvPr>
            <p:ph type="title"/>
          </p:nvPr>
        </p:nvSpPr>
        <p:spPr>
          <a:xfrm>
            <a:off x="1795244" y="685233"/>
            <a:ext cx="8911687" cy="1280890"/>
          </a:xfrm>
        </p:spPr>
        <p:txBody>
          <a:bodyPr>
            <a:normAutofit/>
          </a:bodyPr>
          <a:lstStyle/>
          <a:p>
            <a:r>
              <a:rPr lang="en-GB" sz="3200" b="1">
                <a:solidFill>
                  <a:schemeClr val="accent1"/>
                </a:solidFill>
              </a:rPr>
              <a:t>Sample question for our survey :</a:t>
            </a:r>
            <a:endParaRPr lang="en-US" sz="3200" b="1">
              <a:solidFill>
                <a:schemeClr val="accent1"/>
              </a:solidFill>
            </a:endParaRPr>
          </a:p>
        </p:txBody>
      </p:sp>
      <p:sp>
        <p:nvSpPr>
          <p:cNvPr id="3" name="Content Placeholder 2">
            <a:extLst>
              <a:ext uri="{FF2B5EF4-FFF2-40B4-BE49-F238E27FC236}">
                <a16:creationId xmlns:a16="http://schemas.microsoft.com/office/drawing/2014/main" id="{C5C4D7E2-CADE-D140-A748-4CD5598FDD3F}"/>
              </a:ext>
            </a:extLst>
          </p:cNvPr>
          <p:cNvSpPr>
            <a:spLocks noGrp="1"/>
          </p:cNvSpPr>
          <p:nvPr>
            <p:ph idx="1"/>
          </p:nvPr>
        </p:nvSpPr>
        <p:spPr>
          <a:xfrm>
            <a:off x="3276600" y="1886663"/>
            <a:ext cx="8915400" cy="3944470"/>
          </a:xfrm>
        </p:spPr>
        <p:txBody>
          <a:bodyPr>
            <a:noAutofit/>
          </a:bodyPr>
          <a:lstStyle/>
          <a:p>
            <a:r>
              <a:rPr lang="en-GB" sz="2400" b="1">
                <a:solidFill>
                  <a:schemeClr val="accent3"/>
                </a:solidFill>
              </a:rPr>
              <a:t>Why did you start an indoor plantation?
‌What motivated you to do indoor plantation?
‌What types of trees do you have?
‌How do you manage or take care of them as they have individual needs? 
‌How costly it is to maintain indoor plants?
‌How you getting economically benefitted with these?</a:t>
            </a:r>
            <a:endParaRPr lang="en-US" sz="2400" b="1">
              <a:solidFill>
                <a:schemeClr val="accent3"/>
              </a:solidFill>
            </a:endParaRPr>
          </a:p>
        </p:txBody>
      </p:sp>
      <p:pic>
        <p:nvPicPr>
          <p:cNvPr id="4" name="Picture 4">
            <a:extLst>
              <a:ext uri="{FF2B5EF4-FFF2-40B4-BE49-F238E27FC236}">
                <a16:creationId xmlns:a16="http://schemas.microsoft.com/office/drawing/2014/main" id="{18AEB00F-68B6-5247-B60C-273465CAB081}"/>
              </a:ext>
            </a:extLst>
          </p:cNvPr>
          <p:cNvPicPr>
            <a:picLocks noChangeAspect="1"/>
          </p:cNvPicPr>
          <p:nvPr/>
        </p:nvPicPr>
        <p:blipFill>
          <a:blip r:embed="rId2"/>
          <a:stretch>
            <a:fillRect/>
          </a:stretch>
        </p:blipFill>
        <p:spPr>
          <a:xfrm>
            <a:off x="297950" y="1998722"/>
            <a:ext cx="2778040" cy="3227294"/>
          </a:xfrm>
          <a:prstGeom prst="rect">
            <a:avLst/>
          </a:prstGeom>
        </p:spPr>
      </p:pic>
    </p:spTree>
    <p:extLst>
      <p:ext uri="{BB962C8B-B14F-4D97-AF65-F5344CB8AC3E}">
        <p14:creationId xmlns:p14="http://schemas.microsoft.com/office/powerpoint/2010/main" val="409927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A8FD-C32A-D34E-9131-89B718574B78}"/>
              </a:ext>
            </a:extLst>
          </p:cNvPr>
          <p:cNvSpPr>
            <a:spLocks noGrp="1"/>
          </p:cNvSpPr>
          <p:nvPr>
            <p:ph type="title"/>
          </p:nvPr>
        </p:nvSpPr>
        <p:spPr>
          <a:xfrm>
            <a:off x="1565570" y="655416"/>
            <a:ext cx="8911687" cy="1280890"/>
          </a:xfrm>
        </p:spPr>
        <p:txBody>
          <a:bodyPr/>
          <a:lstStyle/>
          <a:p>
            <a:r>
              <a:rPr lang="en-GB" b="1">
                <a:solidFill>
                  <a:schemeClr val="accent1"/>
                </a:solidFill>
              </a:rPr>
              <a:t>The background of the interviewers :</a:t>
            </a:r>
            <a:endParaRPr lang="en-US" b="1">
              <a:solidFill>
                <a:schemeClr val="accent1"/>
              </a:solidFill>
            </a:endParaRPr>
          </a:p>
        </p:txBody>
      </p:sp>
      <p:sp>
        <p:nvSpPr>
          <p:cNvPr id="5" name="TextBox 4">
            <a:extLst>
              <a:ext uri="{FF2B5EF4-FFF2-40B4-BE49-F238E27FC236}">
                <a16:creationId xmlns:a16="http://schemas.microsoft.com/office/drawing/2014/main" id="{CB584ADB-667D-E541-BA13-9266973DA585}"/>
              </a:ext>
            </a:extLst>
          </p:cNvPr>
          <p:cNvSpPr txBox="1"/>
          <p:nvPr/>
        </p:nvSpPr>
        <p:spPr>
          <a:xfrm>
            <a:off x="8149588" y="1555653"/>
            <a:ext cx="3403264" cy="1631216"/>
          </a:xfrm>
          <a:prstGeom prst="rect">
            <a:avLst/>
          </a:prstGeom>
          <a:noFill/>
        </p:spPr>
        <p:txBody>
          <a:bodyPr wrap="square">
            <a:spAutoFit/>
          </a:bodyPr>
          <a:lstStyle/>
          <a:p>
            <a:r>
              <a:rPr lang="en-GB" sz="2000" b="1">
                <a:solidFill>
                  <a:schemeClr val="accent1"/>
                </a:solidFill>
              </a:rPr>
              <a:t>2.</a:t>
            </a:r>
          </a:p>
          <a:p>
            <a:r>
              <a:rPr lang="en-GB" sz="2000" b="1">
                <a:solidFill>
                  <a:schemeClr val="accent3"/>
                </a:solidFill>
              </a:rPr>
              <a:t>Name : Nazma Begum</a:t>
            </a:r>
          </a:p>
          <a:p>
            <a:r>
              <a:rPr lang="en-GB" sz="2000" b="1">
                <a:solidFill>
                  <a:schemeClr val="accent3"/>
                </a:solidFill>
              </a:rPr>
              <a:t>Age 55</a:t>
            </a:r>
          </a:p>
          <a:p>
            <a:r>
              <a:rPr lang="en-GB" sz="2000" b="1">
                <a:solidFill>
                  <a:schemeClr val="accent3"/>
                </a:solidFill>
              </a:rPr>
              <a:t>Profession : House wife</a:t>
            </a:r>
          </a:p>
          <a:p>
            <a:r>
              <a:rPr lang="en-GB" sz="2000" b="1">
                <a:solidFill>
                  <a:schemeClr val="accent3"/>
                </a:solidFill>
              </a:rPr>
              <a:t>Location : Tejgaon, Dhaka</a:t>
            </a:r>
            <a:endParaRPr lang="en-US" sz="2000" b="1">
              <a:solidFill>
                <a:schemeClr val="accent3"/>
              </a:solidFill>
            </a:endParaRPr>
          </a:p>
        </p:txBody>
      </p:sp>
      <p:sp>
        <p:nvSpPr>
          <p:cNvPr id="9" name="TextBox 8">
            <a:extLst>
              <a:ext uri="{FF2B5EF4-FFF2-40B4-BE49-F238E27FC236}">
                <a16:creationId xmlns:a16="http://schemas.microsoft.com/office/drawing/2014/main" id="{AEFD12CB-CFC0-F04D-828F-72929822A4E7}"/>
              </a:ext>
            </a:extLst>
          </p:cNvPr>
          <p:cNvSpPr txBox="1"/>
          <p:nvPr/>
        </p:nvSpPr>
        <p:spPr>
          <a:xfrm>
            <a:off x="1714743" y="1400366"/>
            <a:ext cx="4558704" cy="2554545"/>
          </a:xfrm>
          <a:prstGeom prst="rect">
            <a:avLst/>
          </a:prstGeom>
          <a:noFill/>
        </p:spPr>
        <p:txBody>
          <a:bodyPr wrap="square">
            <a:spAutoFit/>
          </a:bodyPr>
          <a:lstStyle/>
          <a:p>
            <a:pPr marL="0" indent="0">
              <a:buNone/>
            </a:pPr>
            <a:r>
              <a:rPr lang="en-GB" sz="2000" b="1">
                <a:solidFill>
                  <a:schemeClr val="accent1"/>
                </a:solidFill>
              </a:rPr>
              <a:t>1.</a:t>
            </a:r>
          </a:p>
          <a:p>
            <a:pPr marL="0" indent="0">
              <a:buNone/>
            </a:pPr>
            <a:r>
              <a:rPr lang="en-GB" sz="2000" b="1">
                <a:solidFill>
                  <a:schemeClr val="accent3"/>
                </a:solidFill>
              </a:rPr>
              <a:t>Name : Muntasir Ahmed Abbas </a:t>
            </a:r>
          </a:p>
          <a:p>
            <a:pPr marL="0" indent="0">
              <a:buNone/>
            </a:pPr>
            <a:r>
              <a:rPr lang="en-GB" sz="2000" b="1">
                <a:solidFill>
                  <a:schemeClr val="accent3"/>
                </a:solidFill>
              </a:rPr>
              <a:t>Age : 23 </a:t>
            </a:r>
          </a:p>
          <a:p>
            <a:pPr marL="0" indent="0">
              <a:buNone/>
            </a:pPr>
            <a:r>
              <a:rPr lang="en-GB" sz="2000" b="1">
                <a:solidFill>
                  <a:schemeClr val="accent3"/>
                </a:solidFill>
              </a:rPr>
              <a:t>Profession : Student of L.L.B. In Dhaka University and admin of Facebook group“Indoor Plants Bangladesh“ </a:t>
            </a:r>
          </a:p>
          <a:p>
            <a:pPr marL="0" indent="0">
              <a:buNone/>
            </a:pPr>
            <a:r>
              <a:rPr lang="en-GB" sz="2000" b="1">
                <a:solidFill>
                  <a:schemeClr val="accent3"/>
                </a:solidFill>
              </a:rPr>
              <a:t>Location : Santinogor, Dhaka</a:t>
            </a:r>
            <a:endParaRPr lang="en-US" sz="2000"/>
          </a:p>
        </p:txBody>
      </p:sp>
      <p:sp>
        <p:nvSpPr>
          <p:cNvPr id="11" name="TextBox 10">
            <a:extLst>
              <a:ext uri="{FF2B5EF4-FFF2-40B4-BE49-F238E27FC236}">
                <a16:creationId xmlns:a16="http://schemas.microsoft.com/office/drawing/2014/main" id="{554E41BF-A41F-0B44-9136-2D22EB049770}"/>
              </a:ext>
            </a:extLst>
          </p:cNvPr>
          <p:cNvSpPr txBox="1"/>
          <p:nvPr/>
        </p:nvSpPr>
        <p:spPr>
          <a:xfrm>
            <a:off x="1687716" y="4287530"/>
            <a:ext cx="3616573" cy="1938992"/>
          </a:xfrm>
          <a:prstGeom prst="rect">
            <a:avLst/>
          </a:prstGeom>
          <a:noFill/>
        </p:spPr>
        <p:txBody>
          <a:bodyPr wrap="square">
            <a:spAutoFit/>
          </a:bodyPr>
          <a:lstStyle/>
          <a:p>
            <a:pPr marL="0" indent="0">
              <a:buNone/>
            </a:pPr>
            <a:r>
              <a:rPr lang="en-GB" sz="2000" b="1">
                <a:solidFill>
                  <a:schemeClr val="accent1"/>
                </a:solidFill>
              </a:rPr>
              <a:t>3.</a:t>
            </a:r>
          </a:p>
          <a:p>
            <a:pPr marL="0" indent="0">
              <a:buNone/>
            </a:pPr>
            <a:r>
              <a:rPr lang="en-GB" sz="2000" b="1">
                <a:solidFill>
                  <a:schemeClr val="accent3"/>
                </a:solidFill>
              </a:rPr>
              <a:t>Name Farhana Karim</a:t>
            </a:r>
          </a:p>
          <a:p>
            <a:pPr marL="0" indent="0">
              <a:buNone/>
            </a:pPr>
            <a:r>
              <a:rPr lang="en-GB" sz="2000" b="1">
                <a:solidFill>
                  <a:schemeClr val="accent3"/>
                </a:solidFill>
              </a:rPr>
              <a:t>Age : 34</a:t>
            </a:r>
          </a:p>
          <a:p>
            <a:pPr marL="0" indent="0">
              <a:buNone/>
            </a:pPr>
            <a:r>
              <a:rPr lang="en-GB" sz="2000" b="1">
                <a:solidFill>
                  <a:schemeClr val="accent3"/>
                </a:solidFill>
              </a:rPr>
              <a:t>Profession : Gurdren Business and Teacher</a:t>
            </a:r>
          </a:p>
          <a:p>
            <a:pPr marL="0" indent="0">
              <a:buNone/>
            </a:pPr>
            <a:r>
              <a:rPr lang="en-GB" sz="2000" b="1">
                <a:solidFill>
                  <a:schemeClr val="accent3"/>
                </a:solidFill>
              </a:rPr>
              <a:t>Location : Khilgaon,Dhaka</a:t>
            </a:r>
          </a:p>
        </p:txBody>
      </p:sp>
      <p:pic>
        <p:nvPicPr>
          <p:cNvPr id="12" name="Picture 12">
            <a:extLst>
              <a:ext uri="{FF2B5EF4-FFF2-40B4-BE49-F238E27FC236}">
                <a16:creationId xmlns:a16="http://schemas.microsoft.com/office/drawing/2014/main" id="{64A2DA90-1380-344D-82BE-646F9C4C788E}"/>
              </a:ext>
            </a:extLst>
          </p:cNvPr>
          <p:cNvPicPr>
            <a:picLocks noChangeAspect="1"/>
          </p:cNvPicPr>
          <p:nvPr/>
        </p:nvPicPr>
        <p:blipFill>
          <a:blip r:embed="rId2"/>
          <a:stretch>
            <a:fillRect/>
          </a:stretch>
        </p:blipFill>
        <p:spPr>
          <a:xfrm>
            <a:off x="5607632" y="3671132"/>
            <a:ext cx="3403264" cy="2809748"/>
          </a:xfrm>
          <a:prstGeom prst="rect">
            <a:avLst/>
          </a:prstGeom>
        </p:spPr>
      </p:pic>
      <p:pic>
        <p:nvPicPr>
          <p:cNvPr id="14" name="Picture 14">
            <a:extLst>
              <a:ext uri="{FF2B5EF4-FFF2-40B4-BE49-F238E27FC236}">
                <a16:creationId xmlns:a16="http://schemas.microsoft.com/office/drawing/2014/main" id="{091319BD-53BF-BF49-B5B1-8E179E3D047B}"/>
              </a:ext>
            </a:extLst>
          </p:cNvPr>
          <p:cNvPicPr>
            <a:picLocks noChangeAspect="1"/>
          </p:cNvPicPr>
          <p:nvPr/>
        </p:nvPicPr>
        <p:blipFill>
          <a:blip r:embed="rId3"/>
          <a:stretch>
            <a:fillRect/>
          </a:stretch>
        </p:blipFill>
        <p:spPr>
          <a:xfrm>
            <a:off x="9210391" y="3671132"/>
            <a:ext cx="2649478" cy="2809748"/>
          </a:xfrm>
          <a:prstGeom prst="rect">
            <a:avLst/>
          </a:prstGeom>
        </p:spPr>
      </p:pic>
    </p:spTree>
    <p:extLst>
      <p:ext uri="{BB962C8B-B14F-4D97-AF65-F5344CB8AC3E}">
        <p14:creationId xmlns:p14="http://schemas.microsoft.com/office/powerpoint/2010/main" val="20927798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Madison</vt:lpstr>
      <vt:lpstr>PowerPoint Presentation</vt:lpstr>
      <vt:lpstr>Submitted to :</vt:lpstr>
      <vt:lpstr>Submitted by :</vt:lpstr>
      <vt:lpstr>PowerPoint Presentation</vt:lpstr>
      <vt:lpstr>Justifying of choosing the topic:</vt:lpstr>
      <vt:lpstr>How would we execute our plan of research : </vt:lpstr>
      <vt:lpstr>Reserch Question :</vt:lpstr>
      <vt:lpstr>Sample question for our survey :</vt:lpstr>
      <vt:lpstr>The background of the interviewers :</vt:lpstr>
      <vt:lpstr>Two journal articles link that we will use as a reference in our paper :</vt:lpstr>
      <vt:lpstr>How is the term paper is going to benefit others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najataminkhannaf@gmail.com</dc:creator>
  <cp:lastModifiedBy>najataminkhannaf@gmail.com</cp:lastModifiedBy>
  <cp:revision>23</cp:revision>
  <dcterms:created xsi:type="dcterms:W3CDTF">2020-11-02T09:21:49Z</dcterms:created>
  <dcterms:modified xsi:type="dcterms:W3CDTF">2022-01-28T08:25:32Z</dcterms:modified>
</cp:coreProperties>
</file>